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5" r:id="rId3"/>
    <p:sldId id="272" r:id="rId4"/>
    <p:sldId id="270" r:id="rId5"/>
    <p:sldId id="261" r:id="rId6"/>
    <p:sldId id="260" r:id="rId7"/>
    <p:sldId id="271" r:id="rId8"/>
    <p:sldId id="26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66"/>
    <a:srgbClr val="003366"/>
    <a:srgbClr val="33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90811" autoAdjust="0"/>
  </p:normalViewPr>
  <p:slideViewPr>
    <p:cSldViewPr>
      <p:cViewPr>
        <p:scale>
          <a:sx n="75" d="100"/>
          <a:sy n="75" d="100"/>
        </p:scale>
        <p:origin x="-1008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1.xml"/><Relationship Id="rId4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10"/>
      <c:perspective val="50"/>
    </c:view3D>
    <c:plotArea>
      <c:layout>
        <c:manualLayout>
          <c:layoutTarget val="inner"/>
          <c:xMode val="edge"/>
          <c:yMode val="edge"/>
          <c:x val="0"/>
          <c:y val="0.20982487066985467"/>
          <c:w val="1"/>
          <c:h val="0.74996469493993267"/>
        </c:manualLayout>
      </c:layout>
      <c:pie3DChart>
        <c:varyColors val="1"/>
        <c:ser>
          <c:idx val="0"/>
          <c:order val="0"/>
          <c:tx>
            <c:strRef>
              <c:f>'[Chart in Microsoft PowerPoint]Sheet1'!$B$1</c:f>
              <c:strCache>
                <c:ptCount val="1"/>
                <c:pt idx="0">
                  <c:v>Structura portofoliului Bancii Comerciale Carpatica</c:v>
                </c:pt>
              </c:strCache>
            </c:strRef>
          </c:tx>
          <c:explosion val="25"/>
          <c:dPt>
            <c:idx val="0"/>
            <c:spPr>
              <a:blipFill dpi="0" rotWithShape="1">
                <a:blip xmlns:r="http://schemas.openxmlformats.org/officeDocument/2006/relationships"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2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4.3992449720072074E-2"/>
                  <c:y val="-0.13931466899970837"/>
                </c:manualLayout>
              </c:layout>
              <c:spPr>
                <a:solidFill>
                  <a:srgbClr val="92D050"/>
                </a:solidFill>
              </c:spPr>
              <c:txPr>
                <a:bodyPr/>
                <a:lstStyle/>
                <a:p>
                  <a:pPr>
                    <a:defRPr sz="1400" b="1">
                      <a:solidFill>
                        <a:srgbClr val="003366"/>
                      </a:solidFill>
                      <a:latin typeface="Lucida Sans Unicode" pitchFamily="34" charset="0"/>
                      <a:cs typeface="Lucida Sans Unicode" pitchFamily="34" charset="0"/>
                    </a:defRPr>
                  </a:pPr>
                  <a:endParaRPr lang="en-US"/>
                </a:p>
              </c:txPr>
              <c:showVal val="1"/>
            </c:dLbl>
            <c:dLbl>
              <c:idx val="1"/>
              <c:layout>
                <c:manualLayout>
                  <c:x val="-0.19110787092761669"/>
                  <c:y val="-0.1150462962962963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>
                        <a:solidFill>
                          <a:srgbClr val="003366"/>
                        </a:solidFill>
                        <a:latin typeface="Lucida Sans Unicode" pitchFamily="34" charset="0"/>
                        <a:cs typeface="Lucida Sans Unicode" pitchFamily="34" charset="0"/>
                      </a:rPr>
                      <a:t>10.04%</a:t>
                    </a:r>
                    <a:endParaRPr lang="en-US" sz="1400" dirty="0"/>
                  </a:p>
                </c:rich>
              </c:tx>
              <c:showVal val="1"/>
            </c:dLbl>
            <c:delete val="1"/>
            <c:spPr>
              <a:solidFill>
                <a:srgbClr val="92D050"/>
              </a:solidFill>
            </c:spPr>
            <c:txPr>
              <a:bodyPr/>
              <a:lstStyle/>
              <a:p>
                <a:pPr>
                  <a:defRPr sz="1200" b="1">
                    <a:solidFill>
                      <a:srgbClr val="003366"/>
                    </a:solidFill>
                    <a:latin typeface="Lucida Sans Unicode" pitchFamily="34" charset="0"/>
                    <a:cs typeface="Lucida Sans Unicode" pitchFamily="34" charset="0"/>
                  </a:defRPr>
                </a:pPr>
                <a:endParaRPr lang="en-US"/>
              </a:p>
            </c:txPr>
          </c:dLbls>
          <c:cat>
            <c:strRef>
              <c:f>'[Chart in Microsoft PowerPoint]Sheet1'!$A$2:$A$4</c:f>
              <c:strCache>
                <c:ptCount val="3"/>
                <c:pt idx="0">
                  <c:v>Agricultura</c:v>
                </c:pt>
                <c:pt idx="1">
                  <c:v>Industrie alimentara</c:v>
                </c:pt>
                <c:pt idx="2">
                  <c:v>altele </c:v>
                </c:pt>
              </c:strCache>
            </c:strRef>
          </c:cat>
          <c:val>
            <c:numRef>
              <c:f>'[Chart in Microsoft PowerPoint]Sheet1'!$B$2:$B$4</c:f>
              <c:numCache>
                <c:formatCode>0.00%</c:formatCode>
                <c:ptCount val="3"/>
                <c:pt idx="0">
                  <c:v>0.14640000000000003</c:v>
                </c:pt>
                <c:pt idx="1">
                  <c:v>0.1004</c:v>
                </c:pt>
                <c:pt idx="2">
                  <c:v>0.75320000000000009</c:v>
                </c:pt>
              </c:numCache>
            </c:numRef>
          </c:val>
        </c:ser>
        <c:dLbls/>
      </c:pie3DChart>
    </c:plotArea>
    <c:legend>
      <c:legendPos val="t"/>
      <c:layout/>
      <c:txPr>
        <a:bodyPr/>
        <a:lstStyle/>
        <a:p>
          <a:pPr rtl="0">
            <a:defRPr sz="1200">
              <a:latin typeface="Lucida Sans Unicode" pitchFamily="34" charset="0"/>
              <a:cs typeface="Lucida Sans Unicode" pitchFamily="34" charset="0"/>
            </a:defRPr>
          </a:pPr>
          <a:endParaRPr lang="en-US"/>
        </a:p>
      </c:txPr>
    </c:legend>
    <c:plotVisOnly val="1"/>
    <c:dispBlanksAs val="zero"/>
  </c:chart>
  <c:externalData r:id="rId4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F558F-95FF-48A4-A610-E06D6F70FE60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C7BFB-BB0C-4BFC-A83C-F3DF692C5B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76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C7BFB-BB0C-4BFC-A83C-F3DF692C5B8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630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7B2AD-34D6-4093-8772-DC8079B6D005}" type="datetimeFigureOut">
              <a:rPr lang="en-US" smtClean="0"/>
              <a:pPr/>
              <a:t>6/17/2012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1.jpeg"/><Relationship Id="rId12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161"/>
          <a:stretch>
            <a:fillRect/>
          </a:stretch>
        </p:blipFill>
        <p:spPr bwMode="auto">
          <a:xfrm>
            <a:off x="0" y="4554141"/>
            <a:ext cx="9144000" cy="2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3" cstate="print"/>
          <a:srcRect b="77083"/>
          <a:stretch>
            <a:fillRect/>
          </a:stretch>
        </p:blipFill>
        <p:spPr bwMode="auto">
          <a:xfrm>
            <a:off x="0" y="0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159" y="116959"/>
            <a:ext cx="2593202" cy="64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3" y="1974006"/>
            <a:ext cx="9143997" cy="2947393"/>
            <a:chOff x="1524000" y="2209799"/>
            <a:chExt cx="6864424" cy="2438400"/>
          </a:xfrm>
          <a:blipFill>
            <a:blip r:embed="rId5"/>
            <a:stretch>
              <a:fillRect/>
            </a:stretch>
          </a:blipFill>
        </p:grpSpPr>
        <p:sp>
          <p:nvSpPr>
            <p:cNvPr id="11" name="Shape 10"/>
            <p:cNvSpPr/>
            <p:nvPr/>
          </p:nvSpPr>
          <p:spPr>
            <a:xfrm>
              <a:off x="1524000" y="2209799"/>
              <a:ext cx="6864424" cy="2438400"/>
            </a:xfrm>
            <a:prstGeom prst="leftRightRibb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2255520" y="2636519"/>
              <a:ext cx="2430408" cy="1194816"/>
            </a:xfrm>
            <a:custGeom>
              <a:avLst/>
              <a:gdLst>
                <a:gd name="connsiteX0" fmla="*/ 0 w 2011679"/>
                <a:gd name="connsiteY0" fmla="*/ 0 h 1194816"/>
                <a:gd name="connsiteX1" fmla="*/ 2011679 w 2011679"/>
                <a:gd name="connsiteY1" fmla="*/ 0 h 1194816"/>
                <a:gd name="connsiteX2" fmla="*/ 2011679 w 2011679"/>
                <a:gd name="connsiteY2" fmla="*/ 1194816 h 1194816"/>
                <a:gd name="connsiteX3" fmla="*/ 0 w 2011679"/>
                <a:gd name="connsiteY3" fmla="*/ 1194816 h 1194816"/>
                <a:gd name="connsiteX4" fmla="*/ 0 w 2011679"/>
                <a:gd name="connsiteY4" fmla="*/ 0 h 119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1679" h="1194816">
                  <a:moveTo>
                    <a:pt x="0" y="0"/>
                  </a:moveTo>
                  <a:lnTo>
                    <a:pt x="2011679" y="0"/>
                  </a:lnTo>
                  <a:lnTo>
                    <a:pt x="2011679" y="1194816"/>
                  </a:lnTo>
                  <a:lnTo>
                    <a:pt x="0" y="11948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5344" rIns="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solidFill>
                    <a:srgbClr val="006666"/>
                  </a:solidFill>
                  <a:latin typeface="Lucida Sans Unicode" pitchFamily="34" charset="0"/>
                  <a:cs typeface="Lucida Sans Unicode" pitchFamily="34" charset="0"/>
                </a:rPr>
                <a:t>BANCA COMERCIALA CARPATICA</a:t>
              </a:r>
              <a:endParaRPr lang="en-US" sz="2400" b="1" dirty="0">
                <a:solidFill>
                  <a:srgbClr val="006666"/>
                </a:solidFill>
                <a:latin typeface="Lucida Sans Unicode" pitchFamily="34" charset="0"/>
                <a:cs typeface="Lucida Sans Unicode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788024" y="3064520"/>
              <a:ext cx="2808312" cy="987552"/>
            </a:xfrm>
            <a:custGeom>
              <a:avLst/>
              <a:gdLst>
                <a:gd name="connsiteX0" fmla="*/ 0 w 2377440"/>
                <a:gd name="connsiteY0" fmla="*/ 0 h 1194816"/>
                <a:gd name="connsiteX1" fmla="*/ 2377440 w 2377440"/>
                <a:gd name="connsiteY1" fmla="*/ 0 h 1194816"/>
                <a:gd name="connsiteX2" fmla="*/ 2377440 w 2377440"/>
                <a:gd name="connsiteY2" fmla="*/ 1194816 h 1194816"/>
                <a:gd name="connsiteX3" fmla="*/ 0 w 2377440"/>
                <a:gd name="connsiteY3" fmla="*/ 1194816 h 1194816"/>
                <a:gd name="connsiteX4" fmla="*/ 0 w 2377440"/>
                <a:gd name="connsiteY4" fmla="*/ 0 h 119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7440" h="1194816">
                  <a:moveTo>
                    <a:pt x="0" y="0"/>
                  </a:moveTo>
                  <a:lnTo>
                    <a:pt x="2377440" y="0"/>
                  </a:lnTo>
                  <a:lnTo>
                    <a:pt x="2377440" y="1194816"/>
                  </a:lnTo>
                  <a:lnTo>
                    <a:pt x="0" y="11948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5344" rIns="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solidFill>
                    <a:srgbClr val="006666"/>
                  </a:solidFill>
                  <a:latin typeface="Lucida Sans Unicode" pitchFamily="34" charset="0"/>
                  <a:cs typeface="Lucida Sans Unicode" pitchFamily="34" charset="0"/>
                </a:rPr>
                <a:t>PREZENTARE</a:t>
              </a:r>
              <a:endParaRPr lang="en-US" sz="2400" b="1" kern="1200" dirty="0">
                <a:solidFill>
                  <a:srgbClr val="006666"/>
                </a:solidFill>
                <a:latin typeface="Lucida Sans Unicode" pitchFamily="34" charset="0"/>
                <a:cs typeface="Lucida Sans Unicode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161"/>
          <a:stretch>
            <a:fillRect/>
          </a:stretch>
        </p:blipFill>
        <p:spPr bwMode="auto">
          <a:xfrm>
            <a:off x="0" y="4554141"/>
            <a:ext cx="9144000" cy="2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3" cstate="print"/>
          <a:srcRect b="77083"/>
          <a:stretch>
            <a:fillRect/>
          </a:stretch>
        </p:blipFill>
        <p:spPr bwMode="auto">
          <a:xfrm>
            <a:off x="0" y="0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" y="116961"/>
            <a:ext cx="2267741" cy="47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932040" y="2413174"/>
            <a:ext cx="4032448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apital Social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autohton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ro-RO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3</a:t>
            </a:r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ro-RO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ani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experienta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piata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locala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15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5</a:t>
            </a:r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unitati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algn="just"/>
            <a:endParaRPr lang="en-US" dirty="0" smtClean="0"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1026" name="Picture 2" descr="http://www.cona.ro/images/constructii-la-cheie/cladiri-administrative-si-financiar-bancare/banca-carpatica-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20" y="2326650"/>
            <a:ext cx="4580508" cy="307038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tăText 6"/>
          <p:cNvSpPr txBox="1"/>
          <p:nvPr/>
        </p:nvSpPr>
        <p:spPr>
          <a:xfrm>
            <a:off x="251520" y="1249432"/>
            <a:ext cx="504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BANCA COMERCIALA CARPATICA</a:t>
            </a:r>
            <a:endParaRPr lang="ro-RO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96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161"/>
          <a:stretch>
            <a:fillRect/>
          </a:stretch>
        </p:blipFill>
        <p:spPr bwMode="auto">
          <a:xfrm>
            <a:off x="0" y="4554141"/>
            <a:ext cx="9144000" cy="2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4" cstate="print"/>
          <a:srcRect b="77083"/>
          <a:stretch>
            <a:fillRect/>
          </a:stretch>
        </p:blipFill>
        <p:spPr bwMode="auto">
          <a:xfrm>
            <a:off x="0" y="0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" y="116961"/>
            <a:ext cx="2267741" cy="47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467544" y="1207195"/>
            <a:ext cx="4618947" cy="86177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Lucida Sans Unicode" pitchFamily="34" charset="0"/>
                <a:cs typeface="Lucida Sans Unicode" pitchFamily="34" charset="0"/>
              </a:rPr>
              <a:t>AGRICULTURA</a:t>
            </a:r>
            <a:r>
              <a:rPr lang="en-US" sz="24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16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SEGMENT DE DEZVOLTARE STRATEGICA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20072" y="3140968"/>
            <a:ext cx="3923928" cy="1138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latin typeface="Lucida Sans Unicode" pitchFamily="34" charset="0"/>
                <a:cs typeface="Lucida Sans Unicode" pitchFamily="34" charset="0"/>
              </a:rPr>
              <a:t>60% </a:t>
            </a:r>
            <a:r>
              <a:rPr lang="en-US" sz="3200" b="1" dirty="0" err="1" smtClean="0">
                <a:latin typeface="Lucida Sans Unicode" pitchFamily="34" charset="0"/>
                <a:cs typeface="Lucida Sans Unicode" pitchFamily="34" charset="0"/>
              </a:rPr>
              <a:t>crestere</a:t>
            </a:r>
            <a:r>
              <a:rPr lang="en-US" sz="3200" b="1" dirty="0" smtClean="0"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a </a:t>
            </a:r>
            <a:r>
              <a:rPr lang="en-US" dirty="0" err="1" smtClean="0">
                <a:latin typeface="Lucida Sans Unicode" pitchFamily="34" charset="0"/>
                <a:cs typeface="Lucida Sans Unicode" pitchFamily="34" charset="0"/>
              </a:rPr>
              <a:t>portofoliului</a:t>
            </a:r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dirty="0" err="1" smtClean="0">
                <a:latin typeface="Lucida Sans Unicode" pitchFamily="34" charset="0"/>
                <a:cs typeface="Lucida Sans Unicode" pitchFamily="34" charset="0"/>
              </a:rPr>
              <a:t>credite</a:t>
            </a:r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 din </a:t>
            </a:r>
            <a:r>
              <a:rPr lang="en-US" dirty="0" err="1" smtClean="0">
                <a:latin typeface="Lucida Sans Unicode" pitchFamily="34" charset="0"/>
                <a:cs typeface="Lucida Sans Unicode" pitchFamily="34" charset="0"/>
              </a:rPr>
              <a:t>agricultura</a:t>
            </a:r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 2011 </a:t>
            </a:r>
            <a:r>
              <a:rPr lang="en-US" dirty="0" err="1" smtClean="0">
                <a:latin typeface="Lucida Sans Unicode" pitchFamily="34" charset="0"/>
                <a:cs typeface="Lucida Sans Unicode" pitchFamily="34" charset="0"/>
              </a:rPr>
              <a:t>vs</a:t>
            </a:r>
            <a:r>
              <a:rPr lang="en-US" dirty="0" smtClean="0">
                <a:latin typeface="Lucida Sans Unicode" pitchFamily="34" charset="0"/>
                <a:cs typeface="Lucida Sans Unicode" pitchFamily="34" charset="0"/>
              </a:rPr>
              <a:t> 2010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30496191"/>
              </p:ext>
            </p:extLst>
          </p:nvPr>
        </p:nvGraphicFramePr>
        <p:xfrm>
          <a:off x="162912" y="2009716"/>
          <a:ext cx="4558321" cy="369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72185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/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2" cstate="print"/>
          <a:srcRect b="77083"/>
          <a:stretch>
            <a:fillRect/>
          </a:stretch>
        </p:blipFill>
        <p:spPr bwMode="auto">
          <a:xfrm>
            <a:off x="0" y="0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2656"/>
            <a:ext cx="3072314" cy="69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tăText 6"/>
          <p:cNvSpPr txBox="1"/>
          <p:nvPr/>
        </p:nvSpPr>
        <p:spPr>
          <a:xfrm>
            <a:off x="2555776" y="1390807"/>
            <a:ext cx="50405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PRODUSE DE CREDITARE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DESTINATE SECTORULUI AGRICOL</a:t>
            </a:r>
            <a:endParaRPr lang="ro-R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8" name="CasetăText 7"/>
          <p:cNvSpPr txBox="1"/>
          <p:nvPr/>
        </p:nvSpPr>
        <p:spPr>
          <a:xfrm>
            <a:off x="190470" y="6389794"/>
            <a:ext cx="1879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www.carpatica.ro</a:t>
            </a:r>
            <a:endParaRPr lang="ro-RO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codruta.gheorghe\Desktop\O8ECA4DWURNCA6N87OACA68GPH0CAPO9WKRCAF30E0WCA60EZ69CASH21B4CAIDXD6ZCAXGSYYTCA8ZV5V1CAYFHVW7CAODPJUSCAO62KJ1CAEP5Q0TCA3H7P9FCAX4CEGSCAV7SGHXCAZKVUV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2556" y="4101201"/>
            <a:ext cx="2160240" cy="1408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t3.gstatic.com/images?q=tbn:ANd9GcSxRYd5qsa6_7nbBSPPtT_pxK-I7EBIbyUyLDB94ulq148_fhW09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44" y="2780928"/>
            <a:ext cx="2275408" cy="12898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tncenturyfarms.org/williamson_county/images/Pleasant%20View%20Farm%20CowMaze%200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284" y="4101202"/>
            <a:ext cx="2160240" cy="14236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0.gstatic.com/images?q=tbn:ANd9GcQchxjcIqbZ_aGVGnZXo6j0egw0R7VuiSyc05rKj0CcDb8_ep3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3210" y="4101202"/>
            <a:ext cx="2145995" cy="14081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codruta.gheorghe\Desktop\untitled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96" y="4101201"/>
            <a:ext cx="2307456" cy="142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161"/>
          <a:stretch>
            <a:fillRect/>
          </a:stretch>
        </p:blipFill>
        <p:spPr bwMode="auto">
          <a:xfrm>
            <a:off x="0" y="4815596"/>
            <a:ext cx="9144000" cy="204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96" y="1402053"/>
            <a:ext cx="2305000" cy="13575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8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2" cstate="print"/>
          <a:srcRect b="77083"/>
          <a:stretch>
            <a:fillRect/>
          </a:stretch>
        </p:blipFill>
        <p:spPr bwMode="auto">
          <a:xfrm>
            <a:off x="0" y="0"/>
            <a:ext cx="9144000" cy="117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469" y="107133"/>
            <a:ext cx="214312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tăText 7"/>
          <p:cNvSpPr txBox="1"/>
          <p:nvPr/>
        </p:nvSpPr>
        <p:spPr>
          <a:xfrm>
            <a:off x="190469" y="1340768"/>
            <a:ext cx="5715040" cy="8925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CREDITUL RADACINI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PREMIAT IN 2011</a:t>
            </a:r>
            <a:endParaRPr lang="ro-RO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\\SERVERDOC\Operatiuni bancare companii\Marketing Persoane Juridice\2011\Simona\MATERIALE, TIPARITURI\Carpatica pag 1 prezentare A4.jpg"/>
          <p:cNvPicPr>
            <a:picLocks noChangeAspect="1" noChangeArrowheads="1"/>
          </p:cNvPicPr>
          <p:nvPr/>
        </p:nvPicPr>
        <p:blipFill>
          <a:blip r:embed="rId4" cstate="print"/>
          <a:srcRect t="9374" b="39063"/>
          <a:stretch>
            <a:fillRect/>
          </a:stretch>
        </p:blipFill>
        <p:spPr bwMode="auto">
          <a:xfrm>
            <a:off x="11088" y="2323774"/>
            <a:ext cx="3600400" cy="299501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3467"/>
          <a:stretch>
            <a:fillRect/>
          </a:stretch>
        </p:blipFill>
        <p:spPr bwMode="auto">
          <a:xfrm>
            <a:off x="0" y="4839835"/>
            <a:ext cx="9144000" cy="201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tăText 11"/>
          <p:cNvSpPr txBox="1"/>
          <p:nvPr/>
        </p:nvSpPr>
        <p:spPr>
          <a:xfrm>
            <a:off x="3707902" y="2336102"/>
            <a:ext cx="5150343" cy="30008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Achizitionare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terenuri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agricole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intabulate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en-US" sz="11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0%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aport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propriu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ro-RO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120 luni</a:t>
            </a: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perioada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de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creditare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</a:p>
          <a:p>
            <a:pPr algn="just"/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24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luni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gratie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la principal</a:t>
            </a:r>
          </a:p>
          <a:p>
            <a:pPr algn="just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80%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garantie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maxima Fond de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Garantare</a:t>
            </a:r>
            <a:endParaRPr lang="ro-RO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76056" y="263691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si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neintabulate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2" cstate="print"/>
          <a:srcRect b="77083"/>
          <a:stretch>
            <a:fillRect/>
          </a:stretch>
        </p:blipFill>
        <p:spPr bwMode="auto">
          <a:xfrm>
            <a:off x="0" y="0"/>
            <a:ext cx="9144000" cy="117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469" y="107133"/>
            <a:ext cx="222129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3467"/>
          <a:stretch>
            <a:fillRect/>
          </a:stretch>
        </p:blipFill>
        <p:spPr bwMode="auto">
          <a:xfrm>
            <a:off x="0" y="5250661"/>
            <a:ext cx="9144000" cy="160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tăText 10"/>
          <p:cNvSpPr txBox="1"/>
          <p:nvPr/>
        </p:nvSpPr>
        <p:spPr>
          <a:xfrm>
            <a:off x="323528" y="1188958"/>
            <a:ext cx="5715040" cy="141577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REDITUL</a:t>
            </a:r>
            <a:r>
              <a:rPr lang="ro-R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APIA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PENTRU BUNASTAREA PASARILOR SI PORCINELOR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AXA II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SAPS</a:t>
            </a:r>
          </a:p>
        </p:txBody>
      </p:sp>
      <p:sp>
        <p:nvSpPr>
          <p:cNvPr id="13" name="CasetăText 12"/>
          <p:cNvSpPr txBox="1"/>
          <p:nvPr/>
        </p:nvSpPr>
        <p:spPr>
          <a:xfrm>
            <a:off x="3539957" y="2871263"/>
            <a:ext cx="5429288" cy="252376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Finantarea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activitatii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curente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Plata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obligatiilor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catre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Bugetul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de Stat</a:t>
            </a:r>
          </a:p>
          <a:p>
            <a:pPr algn="just"/>
            <a:endParaRPr lang="ro-RO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ro-RO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80%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ro-R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din valoarea sumei calculate conform Adeverintei eliberate de APIA.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ro-RO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endParaRPr lang="ro-RO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P</a:t>
            </a:r>
            <a:r>
              <a:rPr lang="ro-R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ana la incasarea ajutoarelor de stat</a:t>
            </a:r>
            <a:endParaRPr lang="en-US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33793" name="Picture 1" descr="\\SERVERDOC\Operatiuni bancare companii\Marketing Persoane Juridice\2011\Simona\brosura produse PJ\agriculture-and-animal-husbandry--thumb2055669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177" y="2854495"/>
            <a:ext cx="3318780" cy="281980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2" cstate="print"/>
          <a:srcRect b="77083"/>
          <a:stretch>
            <a:fillRect/>
          </a:stretch>
        </p:blipFill>
        <p:spPr bwMode="auto">
          <a:xfrm>
            <a:off x="0" y="0"/>
            <a:ext cx="9144000" cy="117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469" y="107133"/>
            <a:ext cx="2077275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3467"/>
          <a:stretch>
            <a:fillRect/>
          </a:stretch>
        </p:blipFill>
        <p:spPr bwMode="auto">
          <a:xfrm>
            <a:off x="0" y="5250661"/>
            <a:ext cx="9144000" cy="160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reptunghi 5"/>
          <p:cNvSpPr>
            <a:spLocks noChangeArrowheads="1"/>
          </p:cNvSpPr>
          <p:nvPr/>
        </p:nvSpPr>
        <p:spPr bwMode="auto">
          <a:xfrm>
            <a:off x="190469" y="1520334"/>
            <a:ext cx="6806530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Sans Unicode" pitchFamily="34" charset="0"/>
                <a:cs typeface="Lucida Sans Unicode" pitchFamily="34" charset="0"/>
              </a:rPr>
              <a:t>RAPIDITATE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kern="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Factorul</a:t>
            </a:r>
            <a:r>
              <a:rPr lang="en-US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kern="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decizional</a:t>
            </a:r>
            <a:r>
              <a:rPr lang="en-US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kern="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este</a:t>
            </a:r>
            <a:r>
              <a:rPr lang="en-US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local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600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o-RO" sz="1600" kern="0" dirty="0" smtClean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b="1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GRAFICELE DE RAMBURSARE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T</a:t>
            </a:r>
            <a:r>
              <a:rPr lang="ro-RO" kern="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 Unicode" pitchFamily="34" charset="0"/>
                <a:cs typeface="Lucida Sans Unicode" pitchFamily="34" charset="0"/>
              </a:rPr>
              <a:t>in cont de sezonalitatea activitatilor agricole</a:t>
            </a:r>
            <a:endParaRPr kumimoji="0" lang="ro-RO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endParaRPr kumimoji="0" lang="en-US" sz="16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o-RO" sz="16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Sans Unicode" pitchFamily="34" charset="0"/>
                <a:cs typeface="Lucida Sans Unicode" pitchFamily="34" charset="0"/>
              </a:rPr>
              <a:t>STRUCTURA DE GARANTII</a:t>
            </a:r>
            <a:endParaRPr kumimoji="0" lang="ro-RO" sz="3200" b="1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Sans Unicode" pitchFamily="34" charset="0"/>
              <a:cs typeface="Lucida Sans Unicode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o-RO" sz="2000" b="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Sans Unicode" pitchFamily="34" charset="0"/>
                <a:cs typeface="Lucida Sans Unicode" pitchFamily="34" charset="0"/>
              </a:rPr>
              <a:t>Scrisori de garantare emise de FNGCIMM, FGCR si EXIM BANK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19" y="1178679"/>
            <a:ext cx="1691681" cy="232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19" y="3501008"/>
            <a:ext cx="1691682" cy="2235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392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1880" y="4421598"/>
            <a:ext cx="1752103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83647"/>
            <a:ext cx="1512168" cy="1369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65105"/>
            <a:ext cx="1685776" cy="135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76" y="4365415"/>
            <a:ext cx="1856060" cy="135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Y:\2011\PROIECTE\Simona\prezentare UGIR\prima pagina.jpg"/>
          <p:cNvPicPr>
            <a:picLocks noChangeAspect="1" noChangeArrowheads="1"/>
          </p:cNvPicPr>
          <p:nvPr/>
        </p:nvPicPr>
        <p:blipFill>
          <a:blip r:embed="rId6" cstate="print"/>
          <a:srcRect b="77083"/>
          <a:stretch>
            <a:fillRect/>
          </a:stretch>
        </p:blipFill>
        <p:spPr bwMode="auto">
          <a:xfrm>
            <a:off x="0" y="0"/>
            <a:ext cx="9144000" cy="117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\\SERVERDOC\Operatiuni bancare companii\Marketing Persoane Juridice\Simona\prezentare pentru Sf. Gheorghe\BCC-va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2161"/>
          <a:stretch>
            <a:fillRect/>
          </a:stretch>
        </p:blipFill>
        <p:spPr bwMode="auto">
          <a:xfrm>
            <a:off x="0" y="4554141"/>
            <a:ext cx="9144000" cy="2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16632"/>
            <a:ext cx="3203848" cy="69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10256" y="1639639"/>
            <a:ext cx="8523487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o-RO" sz="5600" b="1" dirty="0" smtClean="0">
                <a:solidFill>
                  <a:srgbClr val="006666"/>
                </a:solidFill>
                <a:latin typeface="Lucida Sans Unicode" pitchFamily="34" charset="0"/>
                <a:cs typeface="Lucida Sans Unicode" pitchFamily="34" charset="0"/>
              </a:rPr>
              <a:t>2012 cu recolte bogate</a:t>
            </a:r>
            <a:r>
              <a:rPr lang="en-US" sz="5600" b="1" dirty="0" smtClean="0">
                <a:solidFill>
                  <a:srgbClr val="006666"/>
                </a:solidFill>
                <a:latin typeface="Lucida Sans Unicode" pitchFamily="34" charset="0"/>
                <a:cs typeface="Lucida Sans Unicode" pitchFamily="34" charset="0"/>
              </a:rPr>
              <a:t>!</a:t>
            </a:r>
            <a:endParaRPr lang="ro-RO" sz="5600" b="1" dirty="0">
              <a:solidFill>
                <a:srgbClr val="006666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2055" name="Picture 7" descr="C:\Users\codruta.gheorghe\Desktop\images1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176" y="3008052"/>
            <a:ext cx="1872208" cy="13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008052"/>
            <a:ext cx="1584175" cy="13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7604" y="3008052"/>
            <a:ext cx="1690092" cy="134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08052"/>
            <a:ext cx="1512168" cy="135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383645"/>
            <a:ext cx="1584175" cy="135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008052"/>
            <a:ext cx="1745679" cy="137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Tonuri de gr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5191</TotalTime>
  <Words>130</Words>
  <Application>Microsoft Office PowerPoint</Application>
  <PresentationFormat>On-screen Show (4:3)</PresentationFormat>
  <Paragraphs>52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Temă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Codruta Gheorghe</dc:creator>
  <cp:lastModifiedBy>34n1c4</cp:lastModifiedBy>
  <cp:revision>162</cp:revision>
  <cp:lastPrinted>2012-03-12T14:14:10Z</cp:lastPrinted>
  <dcterms:modified xsi:type="dcterms:W3CDTF">2012-06-17T16:44:56Z</dcterms:modified>
</cp:coreProperties>
</file>